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4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9" r:id="rId11"/>
    <p:sldId id="287" r:id="rId12"/>
    <p:sldId id="280" r:id="rId13"/>
    <p:sldId id="281" r:id="rId14"/>
    <p:sldId id="294" r:id="rId15"/>
    <p:sldId id="295" r:id="rId16"/>
    <p:sldId id="268" r:id="rId17"/>
    <p:sldId id="269" r:id="rId18"/>
    <p:sldId id="270" r:id="rId19"/>
    <p:sldId id="282" r:id="rId20"/>
    <p:sldId id="271" r:id="rId21"/>
    <p:sldId id="274" r:id="rId22"/>
    <p:sldId id="288" r:id="rId23"/>
    <p:sldId id="289" r:id="rId24"/>
    <p:sldId id="272" r:id="rId25"/>
    <p:sldId id="284" r:id="rId26"/>
    <p:sldId id="286" r:id="rId27"/>
    <p:sldId id="285" r:id="rId28"/>
    <p:sldId id="283" r:id="rId29"/>
    <p:sldId id="291" r:id="rId30"/>
    <p:sldId id="276" r:id="rId31"/>
    <p:sldId id="292" r:id="rId32"/>
    <p:sldId id="290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87429" autoAdjust="0"/>
  </p:normalViewPr>
  <p:slideViewPr>
    <p:cSldViewPr>
      <p:cViewPr varScale="1">
        <p:scale>
          <a:sx n="91" d="100"/>
          <a:sy n="91" d="100"/>
        </p:scale>
        <p:origin x="11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1F3A-ECA8-4C52-B6B1-5ECB888D7447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EE00-9D42-4959-9642-5522F85DE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04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Доброго дня всем! </a:t>
            </a:r>
            <a:r>
              <a:rPr lang="ru-RU" sz="1400" baseline="0" dirty="0"/>
              <a:t> Рада приветствовать вас на Международной конференции ИТ в образовании – 2018 в городе Омске!</a:t>
            </a:r>
          </a:p>
          <a:p>
            <a:r>
              <a:rPr lang="ru-RU" sz="1400" dirty="0"/>
              <a:t>Сегодня здесь собрались более 700 педагогов, которым «Есть что сказать» и около 300 смотрят нас в трансляции в прямом подключении (спасибо </a:t>
            </a:r>
            <a:r>
              <a:rPr lang="ru-RU" sz="1400" dirty="0" err="1"/>
              <a:t>ОмГТУ</a:t>
            </a:r>
            <a:r>
              <a:rPr lang="ru-RU" sz="1400" dirty="0"/>
              <a:t>, за организацию</a:t>
            </a:r>
            <a:r>
              <a:rPr lang="ru-RU" sz="1400" baseline="0" dirty="0"/>
              <a:t> такой возможности, сделать нашу конференцию доступной для всех!)</a:t>
            </a:r>
          </a:p>
          <a:p>
            <a:r>
              <a:rPr lang="ru-RU" sz="1400" baseline="0" dirty="0"/>
              <a:t>Тема конференции ИТвО2018 – «Цифровое образование для цифровой экономики» отражает сегодняшнее понимание завтрашнего дня!</a:t>
            </a:r>
          </a:p>
          <a:p>
            <a:r>
              <a:rPr lang="ru-RU" sz="1400" baseline="0" dirty="0"/>
              <a:t>Образование – основа экономики, основа будущего!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75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21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27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02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7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18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62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46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62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3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71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82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13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298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80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2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74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68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09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569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611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87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40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16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5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7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7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53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CEE00-9D42-4959-9642-5522F85DEC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854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4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68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9806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4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1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0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61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1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4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3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1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9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49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6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4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1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5p.org/content-types-and-application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775520" y="1529357"/>
            <a:ext cx="8640960" cy="1899643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>
                <a:solidFill>
                  <a:schemeClr val="bg1"/>
                </a:solidFill>
                <a:latin typeface="Century Gothic" panose="020B0502020202020204" pitchFamily="34" charset="0"/>
              </a:rPr>
              <a:t>Новые возможности LMS Moodle и их использование</a:t>
            </a:r>
            <a:endParaRPr lang="ru-RU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99856" y="4509120"/>
            <a:ext cx="5761056" cy="1008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ru-RU" sz="1600" dirty="0" err="1">
                <a:latin typeface="Century Gothic" panose="020B0502020202020204" pitchFamily="34" charset="0"/>
              </a:rPr>
              <a:t>Грисимов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А.В</a:t>
            </a:r>
            <a:r>
              <a:rPr lang="ru-RU" sz="1600" dirty="0">
                <a:latin typeface="Century Gothic" panose="020B0502020202020204" pitchFamily="34" charset="0"/>
              </a:rPr>
              <a:t>.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ru-RU" sz="1600" dirty="0">
                <a:latin typeface="Century Gothic" panose="020B0502020202020204" pitchFamily="34" charset="0"/>
              </a:rPr>
              <a:t>директор </a:t>
            </a:r>
            <a:r>
              <a:rPr lang="ru-RU" sz="1600" dirty="0" err="1">
                <a:latin typeface="Century Gothic" panose="020B0502020202020204" pitchFamily="34" charset="0"/>
              </a:rPr>
              <a:t>ЦИМПО</a:t>
            </a:r>
            <a:r>
              <a:rPr lang="ru-RU" sz="1600" dirty="0">
                <a:latin typeface="Century Gothic" panose="020B0502020202020204" pitchFamily="34" charset="0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</a:rPr>
              <a:t>ОмГУ</a:t>
            </a:r>
            <a:r>
              <a:rPr lang="ru-RU" sz="1600" dirty="0">
                <a:latin typeface="Century Gothic" panose="020B0502020202020204" pitchFamily="34" charset="0"/>
              </a:rPr>
              <a:t>. </a:t>
            </a:r>
            <a:r>
              <a:rPr lang="ru-RU" sz="1600" dirty="0" err="1">
                <a:latin typeface="Century Gothic" panose="020B0502020202020204" pitchFamily="34" charset="0"/>
              </a:rPr>
              <a:t>им.Ф.М</a:t>
            </a:r>
            <a:r>
              <a:rPr lang="ru-RU" sz="1600" dirty="0">
                <a:latin typeface="Century Gothic" panose="020B0502020202020204" pitchFamily="34" charset="0"/>
              </a:rPr>
              <a:t>. Достоевского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ru-RU" sz="1600" dirty="0">
                <a:latin typeface="Century Gothic" panose="020B0502020202020204" pitchFamily="34" charset="0"/>
                <a:ea typeface="+mj-ea"/>
                <a:cs typeface="+mj-cs"/>
              </a:rPr>
              <a:t>Москалёв </a:t>
            </a:r>
            <a:r>
              <a:rPr lang="ru-RU" sz="1600" dirty="0" err="1">
                <a:latin typeface="Century Gothic" panose="020B0502020202020204" pitchFamily="34" charset="0"/>
                <a:ea typeface="+mj-ea"/>
                <a:cs typeface="+mj-cs"/>
              </a:rPr>
              <a:t>Г.Н</a:t>
            </a:r>
            <a:r>
              <a:rPr lang="ru-RU" sz="1600" dirty="0">
                <a:latin typeface="Century Gothic" panose="020B0502020202020204" pitchFamily="34" charset="0"/>
                <a:ea typeface="+mj-ea"/>
                <a:cs typeface="+mj-cs"/>
              </a:rPr>
              <a:t>.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ru-RU" sz="1600" dirty="0">
                <a:latin typeface="Century Gothic" panose="020B0502020202020204" pitchFamily="34" charset="0"/>
                <a:ea typeface="+mj-ea"/>
                <a:cs typeface="+mj-cs"/>
              </a:rPr>
              <a:t>программист </a:t>
            </a:r>
            <a:r>
              <a:rPr lang="ru-RU" sz="1600" dirty="0" err="1">
                <a:latin typeface="Century Gothic" panose="020B0502020202020204" pitchFamily="34" charset="0"/>
                <a:ea typeface="+mj-ea"/>
                <a:cs typeface="+mj-cs"/>
              </a:rPr>
              <a:t>ЦИМПО</a:t>
            </a:r>
            <a:r>
              <a:rPr lang="ru-RU" sz="1600" dirty="0"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sz="1600" dirty="0" err="1">
                <a:latin typeface="Century Gothic" panose="020B0502020202020204" pitchFamily="34" charset="0"/>
                <a:ea typeface="+mj-ea"/>
                <a:cs typeface="+mj-cs"/>
              </a:rPr>
              <a:t>ОмГУ</a:t>
            </a:r>
            <a:r>
              <a:rPr lang="ru-RU" sz="1600" dirty="0">
                <a:latin typeface="Century Gothic" panose="020B0502020202020204" pitchFamily="34" charset="0"/>
                <a:ea typeface="+mj-ea"/>
                <a:cs typeface="+mj-cs"/>
              </a:rPr>
              <a:t>. </a:t>
            </a:r>
            <a:r>
              <a:rPr lang="ru-RU" sz="1600" dirty="0" err="1">
                <a:latin typeface="Century Gothic" panose="020B0502020202020204" pitchFamily="34" charset="0"/>
                <a:ea typeface="+mj-ea"/>
                <a:cs typeface="+mj-cs"/>
              </a:rPr>
              <a:t>им.Ф.М</a:t>
            </a:r>
            <a:r>
              <a:rPr lang="ru-RU" sz="1600" dirty="0">
                <a:latin typeface="Century Gothic" panose="020B0502020202020204" pitchFamily="34" charset="0"/>
                <a:ea typeface="+mj-ea"/>
                <a:cs typeface="+mj-cs"/>
              </a:rPr>
              <a:t>. Достоевского</a:t>
            </a:r>
          </a:p>
        </p:txBody>
      </p:sp>
    </p:spTree>
    <p:extLst>
      <p:ext uri="{BB962C8B-B14F-4D97-AF65-F5344CB8AC3E}">
        <p14:creationId xmlns:p14="http://schemas.microsoft.com/office/powerpoint/2010/main" val="395695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5520" y="1030422"/>
            <a:ext cx="56886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AutoNum type="arabicPeriod"/>
            </a:pPr>
            <a:r>
              <a:rPr lang="ru-RU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Гармошка (</a:t>
            </a:r>
            <a:r>
              <a:rPr lang="en-US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Accordion)</a:t>
            </a:r>
            <a:r>
              <a:rPr lang="ru-RU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ru-RU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sz="20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Позволяет уменьшить количество текста, отображаемого для читателей.</a:t>
            </a:r>
            <a:br>
              <a:rPr lang="ru-RU" sz="20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sz="20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Они сами определяют, какую информацию изучить более подробно – раскрыв заголовок кликом. Отлично подходит для ознакомления с дополнительными пояснениями.</a:t>
            </a:r>
          </a:p>
          <a:p>
            <a:pPr fontAlgn="base"/>
            <a:r>
              <a:rPr lang="ru-RU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ru-RU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sz="28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fontAlgn="base"/>
            <a:endParaRPr lang="ru-RU" sz="32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514350" indent="-514350" fontAlgn="base">
              <a:buAutoNum type="arabicPeriod"/>
            </a:pPr>
            <a:endParaRPr lang="ru-RU" sz="32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514350" indent="-514350" fontAlgn="base">
              <a:buAutoNum type="arabicPeriod"/>
            </a:pPr>
            <a:endParaRPr lang="ru-RU" sz="32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indent="-342900" fontAlgn="base">
              <a:buFont typeface="+mj-lt"/>
              <a:buAutoNum type="arabicPeriod"/>
            </a:pPr>
            <a:endParaRPr lang="ru-RU" sz="32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3857620"/>
            <a:ext cx="1740689" cy="16685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588" y="1580139"/>
            <a:ext cx="3299871" cy="408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02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5520" y="1030422"/>
            <a:ext cx="67687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AutoNum type="arabicPeriod"/>
            </a:pPr>
            <a:r>
              <a:rPr lang="ru-RU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Перетаскивание</a:t>
            </a:r>
          </a:p>
          <a:p>
            <a:pPr fontAlgn="base"/>
            <a:r>
              <a:rPr lang="en-US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Drag and Drop</a:t>
            </a:r>
            <a:r>
              <a:rPr lang="ru-RU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/>
            </a:r>
            <a:br>
              <a:rPr lang="ru-RU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sz="28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fontAlgn="base"/>
            <a:endParaRPr lang="ru-RU" sz="32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514350" indent="-514350" fontAlgn="base">
              <a:buAutoNum type="arabicPeriod"/>
            </a:pPr>
            <a:endParaRPr lang="ru-RU" sz="32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514350" indent="-514350" fontAlgn="base">
              <a:buAutoNum type="arabicPeriod"/>
            </a:pPr>
            <a:endParaRPr lang="ru-RU" sz="32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342900" indent="-342900" fontAlgn="base">
              <a:buFont typeface="+mj-lt"/>
              <a:buAutoNum type="arabicPeriod"/>
            </a:pPr>
            <a:endParaRPr lang="ru-RU" sz="32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96" y="2206085"/>
            <a:ext cx="4788136" cy="405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3" y="2265640"/>
            <a:ext cx="4156452" cy="404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985" y="846672"/>
            <a:ext cx="1102235" cy="141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2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03512" y="1219270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3. Запоминание</a:t>
            </a:r>
          </a:p>
          <a:p>
            <a:pPr fontAlgn="base"/>
            <a:r>
              <a:rPr lang="en-US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Memory</a:t>
            </a:r>
            <a:endParaRPr lang="ru-RU" sz="32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2858176"/>
            <a:ext cx="8784749" cy="1938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012" y="854572"/>
            <a:ext cx="17907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8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5520" y="95387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4. Интерактивное видео</a:t>
            </a:r>
          </a:p>
        </p:txBody>
      </p:sp>
    </p:spTree>
    <p:extLst>
      <p:ext uri="{BB962C8B-B14F-4D97-AF65-F5344CB8AC3E}">
        <p14:creationId xmlns:p14="http://schemas.microsoft.com/office/powerpoint/2010/main" val="2834584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5520" y="95387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4. Интерактивное видео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816245"/>
            <a:ext cx="6686227" cy="45027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12" y="1628800"/>
            <a:ext cx="4418374" cy="21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0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5520" y="95387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4. Интерактивное видео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816245"/>
            <a:ext cx="6686227" cy="4502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93" y="1741032"/>
            <a:ext cx="4024978" cy="15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6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7528" y="1196753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2. Модернизация и расширение возможностей </a:t>
            </a:r>
            <a:r>
              <a:rPr lang="ru-RU" sz="2400" dirty="0" err="1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медиаплеера</a:t>
            </a:r>
            <a:endParaRPr lang="ru-RU" sz="24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878" y="2655371"/>
            <a:ext cx="5027378" cy="1138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168964"/>
            <a:ext cx="8544606" cy="126676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184232" y="4204155"/>
            <a:ext cx="432048" cy="36004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62337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7216" y="83755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3. Ограничения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16" y="1298903"/>
            <a:ext cx="2702480" cy="49865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129" y="1206696"/>
            <a:ext cx="4145944" cy="1256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129" y="2643128"/>
            <a:ext cx="4320480" cy="108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210" y="3798331"/>
            <a:ext cx="5189414" cy="1088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0210" y="5012140"/>
            <a:ext cx="3941048" cy="1451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670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4246" y="103042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4. Отслеживание выполнения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3" y="1577304"/>
            <a:ext cx="3438525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0" y="3051770"/>
            <a:ext cx="786765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25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79990" y="96248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4. Отслеживание выполнения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073" y="2937805"/>
            <a:ext cx="8382352" cy="985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193" y="4400147"/>
            <a:ext cx="8403233" cy="995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1442" y="2237339"/>
            <a:ext cx="927410" cy="764487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426" y="3830332"/>
            <a:ext cx="740767" cy="83533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960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1703512" y="6309320"/>
            <a:ext cx="9001000" cy="4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ИТвО2019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7-8 февраля 2019, г. Омск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7243" y="299435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LMS </a:t>
            </a:r>
            <a:r>
              <a:rPr lang="ru-RU" sz="2400" dirty="0" err="1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Moodle</a:t>
            </a:r>
            <a:r>
              <a:rPr lang="ru-RU" sz="24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 даёт преподавателю обширный инструментарий для представления учебно-методических материалов курса, </a:t>
            </a:r>
          </a:p>
          <a:p>
            <a:pPr fontAlgn="base"/>
            <a:r>
              <a:rPr lang="ru-RU" sz="24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проведения теоретических и практических занятий, организации учебной деятельности студентов как индивидуальной, так и групповой.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548680"/>
            <a:ext cx="4938188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89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0320" y="945203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5. Компетенции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9" y="4179675"/>
            <a:ext cx="5441927" cy="197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938" y="1529978"/>
            <a:ext cx="8029575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003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03512" y="1030420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Шаблон учебного плана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640232"/>
            <a:ext cx="5322014" cy="358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5" y="1073955"/>
            <a:ext cx="4265581" cy="521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858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87538" y="1030421"/>
            <a:ext cx="8800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Привязка компетенции к элементам дисциплины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51" y="2204864"/>
            <a:ext cx="865871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114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504" y="93754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Текст слайда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04758"/>
            <a:ext cx="6588224" cy="302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980473"/>
            <a:ext cx="3882553" cy="534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814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3768" y="1030421"/>
            <a:ext cx="8558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6. Аналитика</a:t>
            </a:r>
          </a:p>
          <a:p>
            <a:pPr fontAlgn="base"/>
            <a:r>
              <a:rPr lang="ru-RU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Начиная с версии 3.4, ядро </a:t>
            </a:r>
            <a:r>
              <a:rPr lang="ru-RU" dirty="0" err="1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Moodle</a:t>
            </a:r>
            <a:r>
              <a:rPr lang="ru-RU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 реализует аналитику обучения нового поколения с открытым исходным кодом, которые выходят за рамки простой описательной аналитики. </a:t>
            </a:r>
          </a:p>
          <a:p>
            <a:pPr fontAlgn="base"/>
            <a:r>
              <a:rPr lang="ru-RU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Это модели, использующие машинное обучение, чтобы обеспечить предсказания успеваемости учащегося и, в конечном счёте, диагноз и рекомендации ученикам и преподавателям.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552" y="3201800"/>
            <a:ext cx="7511206" cy="31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18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3768" y="1030420"/>
            <a:ext cx="8774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6. Аналитика</a:t>
            </a:r>
          </a:p>
          <a:p>
            <a:pPr fontAlgn="base"/>
            <a:r>
              <a:rPr lang="ru-RU" sz="16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Это модели, использующие машинное обучение, чтобы обеспечить предсказания успеваемости учащегося и, в конечном счёте, диагноз и рекомендации ученикам и преподавателям.</a:t>
            </a:r>
          </a:p>
          <a:p>
            <a:pPr fontAlgn="base"/>
            <a:endParaRPr lang="ru-RU" sz="16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774" y="2348880"/>
            <a:ext cx="7794476" cy="38075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4129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3768" y="1030420"/>
            <a:ext cx="8774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6. Аналитика</a:t>
            </a:r>
          </a:p>
          <a:p>
            <a:pPr fontAlgn="base"/>
            <a:r>
              <a:rPr lang="ru-RU" sz="16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Это модели, использующие машинное обучение, чтобы обеспечить предсказания успеваемости учащегося и, в конечном счёте, диагноз и рекомендации ученикам и преподавателям.</a:t>
            </a:r>
          </a:p>
          <a:p>
            <a:pPr fontAlgn="base"/>
            <a:endParaRPr lang="ru-RU" sz="16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54" y="2392974"/>
            <a:ext cx="7794476" cy="380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44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3768" y="1030421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7. Аналитика тестовых заданий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430816"/>
            <a:ext cx="5589111" cy="387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3791745" y="2736482"/>
            <a:ext cx="3347027" cy="288032"/>
          </a:xfrm>
          <a:prstGeom prst="flowChartAlternateProcess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52" y="1545039"/>
            <a:ext cx="4267200" cy="110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523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3768" y="1030421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7. Аналитика тестовых заданий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48044"/>
          <a:stretch/>
        </p:blipFill>
        <p:spPr>
          <a:xfrm>
            <a:off x="1524000" y="1822127"/>
            <a:ext cx="8255402" cy="1614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1636"/>
          <a:stretch/>
        </p:blipFill>
        <p:spPr>
          <a:xfrm>
            <a:off x="2567609" y="3518748"/>
            <a:ext cx="7788969" cy="148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231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85256" y="1028049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7. Аналитика тестовых заданий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41633"/>
            <a:ext cx="9073008" cy="3237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01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9536" y="554987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Удобный, интуитивно понятный интерфейс программы, позволяет создавать дистанционные курсы пользователям с невысоким уровнем компьютерной грамотности. Как показывает практика, основные возможности систему можно изучить в течение нескольких дней.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3068960"/>
            <a:ext cx="6840760" cy="26788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1974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78899" y="1030421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7. Аналитика тестовых заданий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192" y="1960116"/>
            <a:ext cx="9157177" cy="269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181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3768" y="1030421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7. Аналитика тестовых заданий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263" y="1615196"/>
            <a:ext cx="9032233" cy="471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956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88804" y="2826896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5264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63552" y="94520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Качество программного обеспечения превосходит большинство коммерческих продуктов, систем дистанционного обучения. </a:t>
            </a:r>
          </a:p>
          <a:p>
            <a:pPr fontAlgn="base"/>
            <a:r>
              <a:rPr lang="ru-RU" sz="24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А открытость исходного кода позволяет квалифицированным специалистам настроить систему под специфические потребности образовательного учреждения.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096" y="3610418"/>
            <a:ext cx="6552728" cy="259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34" t="26088" r="33023"/>
          <a:stretch/>
        </p:blipFill>
        <p:spPr>
          <a:xfrm>
            <a:off x="1631505" y="3789040"/>
            <a:ext cx="3168352" cy="24242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42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9536" y="945202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Классическими вариантами курсов(дисциплин) удивить, а тем более заинтересовать, достаточно сложно.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166640"/>
            <a:ext cx="4728078" cy="425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14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72857" y="1196752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Для реализации интересных курсов можно использовать новые возможности: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Новые интерактивные элементы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Модернизация и расширение возможностей текстового редактора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Ограничения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Отслеживание выполнения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Компетенции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Предсказательная модель. Аналитика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sz="2400" b="1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Аналитика тестовых материалов</a:t>
            </a:r>
          </a:p>
          <a:p>
            <a:pPr fontAlgn="base"/>
            <a:endParaRPr lang="ru-RU" sz="20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892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9536" y="1196753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1. Новые интерактивные элементы</a:t>
            </a:r>
          </a:p>
          <a:p>
            <a:pPr fontAlgn="base"/>
            <a:r>
              <a:rPr lang="ru-RU" sz="2400" i="1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интерактивности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7" y="1483934"/>
            <a:ext cx="2828925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680176" y="4725144"/>
            <a:ext cx="2520280" cy="72008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787" y="2459961"/>
            <a:ext cx="4702389" cy="333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560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1504" y="862614"/>
            <a:ext cx="8640960" cy="109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Плагин позволяет создать 40 типов интерактивных элементов.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436" y="2027749"/>
            <a:ext cx="5528187" cy="4017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924" y="3387998"/>
            <a:ext cx="5079454" cy="2921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89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38439" y="1628801"/>
            <a:ext cx="80459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Создатели сервиса делят весь список создаваемого интерактивного контента на следующие категории:</a:t>
            </a:r>
          </a:p>
          <a:p>
            <a:pPr fontAlgn="base"/>
            <a:endParaRPr lang="ru-RU" sz="20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603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Игровая форма (</a:t>
            </a:r>
            <a:r>
              <a:rPr lang="ru-RU" sz="2000" b="1" dirty="0" err="1">
                <a:solidFill>
                  <a:srgbClr val="603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Games</a:t>
            </a:r>
            <a:r>
              <a:rPr lang="ru-RU" sz="2000" b="1" dirty="0">
                <a:solidFill>
                  <a:srgbClr val="603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)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6030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603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Мультимедийная форма (</a:t>
            </a:r>
            <a:r>
              <a:rPr lang="ru-RU" sz="2000" b="1" dirty="0" err="1">
                <a:solidFill>
                  <a:srgbClr val="603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Multimedia</a:t>
            </a:r>
            <a:r>
              <a:rPr lang="ru-RU" sz="2000" b="1" dirty="0">
                <a:solidFill>
                  <a:srgbClr val="603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)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6030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+mj-ea"/>
              <a:cs typeface="+mj-cs"/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603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Формат вопросов (</a:t>
            </a:r>
            <a:r>
              <a:rPr lang="ru-RU" sz="2000" b="1" dirty="0" err="1">
                <a:solidFill>
                  <a:srgbClr val="603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Questions</a:t>
            </a:r>
            <a:r>
              <a:rPr lang="ru-RU" sz="2000" b="1" dirty="0">
                <a:solidFill>
                  <a:srgbClr val="6030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rPr>
              <a:t>)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endParaRPr lang="ru-RU" sz="20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fontAlgn="base"/>
            <a:r>
              <a:rPr lang="ru-RU" sz="20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</a:rPr>
              <a:t>Полный список можно посмотреть на </a:t>
            </a:r>
            <a:r>
              <a:rPr lang="ru-RU" sz="2000" dirty="0">
                <a:solidFill>
                  <a:srgbClr val="603084"/>
                </a:solidFill>
                <a:latin typeface="Century Gothic" panose="020B0502020202020204" pitchFamily="34" charset="0"/>
                <a:ea typeface="+mj-ea"/>
                <a:cs typeface="+mj-cs"/>
                <a:hlinkClick r:id="rId3"/>
              </a:rPr>
              <a:t>оф сайте</a:t>
            </a:r>
            <a:endParaRPr lang="ru-RU" sz="2000" dirty="0">
              <a:solidFill>
                <a:srgbClr val="603084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49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0cb84e6f33a35719dec74c24c4b3efc8b4ddf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3079</TotalTime>
  <Words>522</Words>
  <Application>Microsoft Office PowerPoint</Application>
  <PresentationFormat>Широкоэкранный</PresentationFormat>
  <Paragraphs>104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Impact</vt:lpstr>
      <vt:lpstr>Wingdings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"Роль региона в реализации приоритетного проекта "Современная цифровая образовательная среда в РФ"</dc:title>
  <dc:creator>USer</dc:creator>
  <cp:lastModifiedBy>RePack by Diakov</cp:lastModifiedBy>
  <cp:revision>114</cp:revision>
  <dcterms:created xsi:type="dcterms:W3CDTF">2017-02-16T04:58:33Z</dcterms:created>
  <dcterms:modified xsi:type="dcterms:W3CDTF">2019-02-20T04:33:42Z</dcterms:modified>
</cp:coreProperties>
</file>